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2" r:id="rId6"/>
    <p:sldId id="266" r:id="rId7"/>
    <p:sldId id="263" r:id="rId8"/>
    <p:sldId id="264" r:id="rId9"/>
    <p:sldId id="265" r:id="rId10"/>
    <p:sldId id="259" r:id="rId11"/>
    <p:sldId id="268" r:id="rId12"/>
    <p:sldId id="269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>
        <p:scale>
          <a:sx n="102" d="100"/>
          <a:sy n="10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B11DD-5432-3343-BB76-5D648782DA0C}" type="datetimeFigureOut">
              <a:rPr lang="en-US" smtClean="0"/>
              <a:t>10/7/17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A9C82-0767-B948-A011-E7209775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23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existing approaches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944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9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996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86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58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09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166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966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0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99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09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3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138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16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14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65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Park &amp;&amp; Find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949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87630"/>
            <a:ext cx="10515600" cy="481317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M1 - </a:t>
            </a:r>
            <a:r>
              <a:rPr lang="en-US" sz="2400" dirty="0" err="1" smtClean="0"/>
              <a:t>Pretrained</a:t>
            </a:r>
            <a:r>
              <a:rPr lang="en-US" sz="2400" dirty="0" smtClean="0"/>
              <a:t> binary weights (frozen) + refinement Conv +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M1 - </a:t>
            </a:r>
            <a:r>
              <a:rPr lang="en-US" sz="2400" dirty="0" err="1" smtClean="0"/>
              <a:t>Pretrained</a:t>
            </a:r>
            <a:r>
              <a:rPr lang="en-US" sz="2400" dirty="0" smtClean="0"/>
              <a:t> binary weights (trainable) + refinement Conv +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M3 – End-End model with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M4 – End-End model with refinement Conv +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059815"/>
              </p:ext>
            </p:extLst>
          </p:nvPr>
        </p:nvGraphicFramePr>
        <p:xfrm>
          <a:off x="1029917" y="3575600"/>
          <a:ext cx="8627649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5883"/>
                <a:gridCol w="958628"/>
                <a:gridCol w="958627"/>
                <a:gridCol w="958628"/>
                <a:gridCol w="958628"/>
                <a:gridCol w="958627"/>
                <a:gridCol w="958628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 err="1" smtClean="0"/>
                        <a:t>Avg</a:t>
                      </a:r>
                      <a:r>
                        <a:rPr lang="en-US" dirty="0" smtClean="0"/>
                        <a:t> Mean</a:t>
                      </a:r>
                      <a:r>
                        <a:rPr lang="en-US" baseline="0" dirty="0" smtClean="0"/>
                        <a:t> Squared Error</a:t>
                      </a:r>
                    </a:p>
                    <a:p>
                      <a:r>
                        <a:rPr lang="en-US" baseline="0" dirty="0" smtClean="0"/>
                        <a:t>(Train, Val, Test)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 err="1" smtClean="0"/>
                        <a:t>Avg</a:t>
                      </a:r>
                      <a:r>
                        <a:rPr lang="en-US" dirty="0" smtClean="0"/>
                        <a:t> Mean Absolute</a:t>
                      </a:r>
                      <a:r>
                        <a:rPr lang="en-US" baseline="0" dirty="0" smtClean="0"/>
                        <a:t> Error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(Train, Val, Test)</a:t>
                      </a:r>
                      <a:endParaRPr lang="en-US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M1 (3 epochs, Terminated due to overfitting)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3859.59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656.50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N/A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59.23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21.92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N/A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M2 (35</a:t>
                      </a:r>
                      <a:r>
                        <a:rPr lang="en-US" baseline="0" dirty="0" smtClean="0"/>
                        <a:t> epochs)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3.78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M3 (13 epochs,</a:t>
                      </a:r>
                      <a:r>
                        <a:rPr lang="en-US" baseline="0" dirty="0" smtClean="0"/>
                        <a:t> Terminated due to lack of time)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76.84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M4 (31 epochs)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17.77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19.85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16.73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3.73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3.56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3.38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3867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end-end model learn bounding boxes?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872"/>
            <a:ext cx="10515600" cy="4351338"/>
          </a:xfrm>
        </p:spPr>
        <p:txBody>
          <a:bodyPr/>
          <a:lstStyle/>
          <a:p>
            <a:r>
              <a:rPr lang="en-US" dirty="0" smtClean="0"/>
              <a:t>Surprisingly, Yes!!!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16" y="2312096"/>
            <a:ext cx="3645356" cy="21471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788" y="2198405"/>
            <a:ext cx="3810118" cy="23745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16" y="4553562"/>
            <a:ext cx="3645356" cy="2162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788" y="4459266"/>
            <a:ext cx="3810118" cy="225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24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Bloopers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192" y="1690688"/>
            <a:ext cx="4102100" cy="3860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130" y="1906588"/>
            <a:ext cx="32766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900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we had more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Use two output heads for refinement model to get around sigmoid gradient propagation slowdown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Try learning a model with multiple output heads (mask output and regression output) trained with binary cross entropy and MSE</a:t>
            </a:r>
          </a:p>
          <a:p>
            <a:r>
              <a:rPr lang="en-US" dirty="0" smtClean="0"/>
              <a:t>Try learning with multiple input heads (Segmented car / vacant lot and Full image) and supervise losses for masking and counting separately.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884" y="2563370"/>
            <a:ext cx="2492479" cy="137160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56954" y="2685499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507630" y="2685499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cxnSp>
        <p:nvCxnSpPr>
          <p:cNvPr id="15" name="Straight Arrow Connector 14"/>
          <p:cNvCxnSpPr>
            <a:endCxn id="15" idx="1"/>
          </p:cNvCxnSpPr>
          <p:nvPr/>
        </p:nvCxnSpPr>
        <p:spPr>
          <a:xfrm>
            <a:off x="4238363" y="3249170"/>
            <a:ext cx="518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5" idx="3"/>
            <a:endCxn id="16" idx="1"/>
          </p:cNvCxnSpPr>
          <p:nvPr/>
        </p:nvCxnSpPr>
        <p:spPr>
          <a:xfrm>
            <a:off x="6059661" y="3249170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6" idx="3"/>
          </p:cNvCxnSpPr>
          <p:nvPr/>
        </p:nvCxnSpPr>
        <p:spPr>
          <a:xfrm>
            <a:off x="7810337" y="3249170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872" y="2602746"/>
            <a:ext cx="2492479" cy="137160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778409" y="4158641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Count Layer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54549" y="4158641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346558" y="4168686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Count Layer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470837" y="4168686"/>
            <a:ext cx="58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cxnSp>
        <p:nvCxnSpPr>
          <p:cNvPr id="26" name="Straight Arrow Connector 25"/>
          <p:cNvCxnSpPr>
            <a:endCxn id="21" idx="0"/>
          </p:cNvCxnSpPr>
          <p:nvPr/>
        </p:nvCxnSpPr>
        <p:spPr>
          <a:xfrm flipH="1">
            <a:off x="2429710" y="3934971"/>
            <a:ext cx="12866" cy="223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1" idx="3"/>
            <a:endCxn id="22" idx="1"/>
          </p:cNvCxnSpPr>
          <p:nvPr/>
        </p:nvCxnSpPr>
        <p:spPr>
          <a:xfrm>
            <a:off x="3081010" y="4343307"/>
            <a:ext cx="5735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23" idx="0"/>
          </p:cNvCxnSpPr>
          <p:nvPr/>
        </p:nvCxnSpPr>
        <p:spPr>
          <a:xfrm>
            <a:off x="9997858" y="3974347"/>
            <a:ext cx="1" cy="194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24" idx="3"/>
          </p:cNvCxnSpPr>
          <p:nvPr/>
        </p:nvCxnSpPr>
        <p:spPr>
          <a:xfrm flipH="1">
            <a:off x="9054651" y="4353352"/>
            <a:ext cx="2791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4044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Seattle ranks 5th among big U.S. cities for the amount of time </a:t>
            </a:r>
            <a:r>
              <a:rPr lang="en-US" dirty="0" smtClean="0"/>
              <a:t>spend </a:t>
            </a:r>
            <a:r>
              <a:rPr lang="en-US" dirty="0"/>
              <a:t>searching for open parking </a:t>
            </a:r>
            <a:r>
              <a:rPr lang="en-US" dirty="0" smtClean="0"/>
              <a:t>spaces (58 </a:t>
            </a:r>
            <a:r>
              <a:rPr lang="en-US" dirty="0" err="1" smtClean="0"/>
              <a:t>hrs</a:t>
            </a:r>
            <a:r>
              <a:rPr lang="en-US" dirty="0" smtClean="0"/>
              <a:t> on </a:t>
            </a:r>
            <a:r>
              <a:rPr lang="en-US" dirty="0" err="1" smtClean="0"/>
              <a:t>avg</a:t>
            </a:r>
            <a:r>
              <a:rPr lang="en-US" dirty="0" smtClean="0"/>
              <a:t> per year)</a:t>
            </a:r>
          </a:p>
          <a:p>
            <a:r>
              <a:rPr lang="en-US" dirty="0" smtClean="0"/>
              <a:t>Limitations of detecting availability using transactional data (from </a:t>
            </a:r>
            <a:r>
              <a:rPr lang="en-US" dirty="0" err="1" smtClean="0"/>
              <a:t>seattle.gov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 records for RPZ and illegally parked cars</a:t>
            </a:r>
          </a:p>
          <a:p>
            <a:pPr lvl="1"/>
            <a:r>
              <a:rPr lang="en-US" dirty="0" smtClean="0"/>
              <a:t>Cars depart early</a:t>
            </a:r>
          </a:p>
          <a:p>
            <a:pPr lvl="1"/>
            <a:r>
              <a:rPr lang="en-US" dirty="0" smtClean="0"/>
              <a:t>No data for free parking zones</a:t>
            </a:r>
            <a:endParaRPr lang="en-US" dirty="0"/>
          </a:p>
          <a:p>
            <a:r>
              <a:rPr lang="en-US" dirty="0" smtClean="0"/>
              <a:t>Our Approach: Use camera on parking lots to detect occupancy in real time.</a:t>
            </a:r>
          </a:p>
        </p:txBody>
      </p:sp>
    </p:spTree>
    <p:extLst>
      <p:ext uri="{BB962C8B-B14F-4D97-AF65-F5344CB8AC3E}">
        <p14:creationId xmlns:p14="http://schemas.microsoft.com/office/powerpoint/2010/main" val="2117335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Parking app showing real time availability. We can build a statistical model using this information to predict future availability.</a:t>
            </a:r>
          </a:p>
          <a:p>
            <a:r>
              <a:rPr lang="en-US" dirty="0" smtClean="0"/>
              <a:t>Can show directions to an available parking lot near some search location.</a:t>
            </a:r>
          </a:p>
          <a:p>
            <a:r>
              <a:rPr lang="en-US" dirty="0" smtClean="0"/>
              <a:t>Single camera can cover a large lot as opposed to using lot sensors</a:t>
            </a:r>
          </a:p>
          <a:p>
            <a:r>
              <a:rPr lang="en-US" dirty="0" smtClean="0"/>
              <a:t>No need of multiple gate sensors at various entrances.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551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567" y="1701666"/>
            <a:ext cx="7167588" cy="4351338"/>
          </a:xfrm>
        </p:spPr>
      </p:pic>
      <p:sp>
        <p:nvSpPr>
          <p:cNvPr id="6" name="Rectangle 5"/>
          <p:cNvSpPr/>
          <p:nvPr/>
        </p:nvSpPr>
        <p:spPr>
          <a:xfrm>
            <a:off x="1986868" y="6063982"/>
            <a:ext cx="7182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PKLot</a:t>
            </a:r>
            <a:r>
              <a:rPr lang="en-US" dirty="0" smtClean="0"/>
              <a:t> Dataset: https://</a:t>
            </a:r>
            <a:r>
              <a:rPr lang="en-US" dirty="0" err="1" smtClean="0"/>
              <a:t>web.inf.ufpr.br</a:t>
            </a:r>
            <a:r>
              <a:rPr lang="en-US" dirty="0" smtClean="0"/>
              <a:t>/</a:t>
            </a:r>
            <a:r>
              <a:rPr lang="en-US" dirty="0" err="1" smtClean="0"/>
              <a:t>vri</a:t>
            </a:r>
            <a:r>
              <a:rPr lang="en-US" dirty="0" smtClean="0"/>
              <a:t>/databases/parking-lot-database/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837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Statistics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497" y="1890816"/>
            <a:ext cx="97663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41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a model to predict number of occupied spots from image</a:t>
            </a:r>
          </a:p>
          <a:p>
            <a:r>
              <a:rPr lang="en-US" dirty="0" smtClean="0"/>
              <a:t>Holdout test set of 10% stratified across lot type and weather conditions</a:t>
            </a:r>
          </a:p>
          <a:p>
            <a:r>
              <a:rPr lang="en-US" dirty="0" smtClean="0"/>
              <a:t>Val split of 10% from remaining data for </a:t>
            </a:r>
            <a:r>
              <a:rPr lang="en-US" dirty="0" err="1" smtClean="0"/>
              <a:t>hyperparamater</a:t>
            </a:r>
            <a:r>
              <a:rPr lang="en-US" dirty="0" smtClean="0"/>
              <a:t> search and guiding model development.</a:t>
            </a:r>
          </a:p>
          <a:p>
            <a:r>
              <a:rPr lang="en-US" dirty="0" smtClean="0"/>
              <a:t>Metrics</a:t>
            </a:r>
          </a:p>
          <a:p>
            <a:pPr lvl="1"/>
            <a:r>
              <a:rPr lang="en-US" dirty="0" smtClean="0"/>
              <a:t>Loss: </a:t>
            </a:r>
            <a:r>
              <a:rPr lang="en-US" dirty="0" err="1" smtClean="0"/>
              <a:t>Avg</a:t>
            </a:r>
            <a:r>
              <a:rPr lang="en-US" dirty="0" smtClean="0"/>
              <a:t> Mean Squared Error</a:t>
            </a:r>
          </a:p>
          <a:p>
            <a:pPr lvl="1"/>
            <a:r>
              <a:rPr lang="en-US" dirty="0" smtClean="0"/>
              <a:t>Interpretable Metric: </a:t>
            </a:r>
            <a:r>
              <a:rPr lang="en-US" dirty="0" err="1" smtClean="0"/>
              <a:t>Avg</a:t>
            </a:r>
            <a:r>
              <a:rPr lang="en-US" dirty="0" smtClean="0"/>
              <a:t> Mean Absolute Error</a:t>
            </a:r>
          </a:p>
        </p:txBody>
      </p:sp>
    </p:spTree>
    <p:extLst>
      <p:ext uri="{BB962C8B-B14F-4D97-AF65-F5344CB8AC3E}">
        <p14:creationId xmlns:p14="http://schemas.microsoft.com/office/powerpoint/2010/main" val="2039316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511" y="387978"/>
            <a:ext cx="10515600" cy="1325563"/>
          </a:xfrm>
        </p:spPr>
        <p:txBody>
          <a:bodyPr/>
          <a:lstStyle/>
          <a:p>
            <a:r>
              <a:rPr lang="en-US" dirty="0" smtClean="0"/>
              <a:t>Model1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96" y="2237509"/>
            <a:ext cx="1524000" cy="1168400"/>
          </a:xfrm>
          <a:prstGeom prst="rect">
            <a:avLst/>
          </a:prstGeom>
        </p:spPr>
      </p:pic>
      <p:sp>
        <p:nvSpPr>
          <p:cNvPr id="6" name="Trapezoid 5"/>
          <p:cNvSpPr/>
          <p:nvPr/>
        </p:nvSpPr>
        <p:spPr>
          <a:xfrm rot="5400000">
            <a:off x="3013606" y="2168812"/>
            <a:ext cx="1556417" cy="1305791"/>
          </a:xfrm>
          <a:prstGeom prst="trapezoid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FCN</a:t>
            </a:r>
          </a:p>
          <a:p>
            <a:pPr algn="ctr"/>
            <a:r>
              <a:rPr lang="en-US" dirty="0" smtClean="0"/>
              <a:t>Binary Network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3"/>
            <a:endCxn id="6" idx="2"/>
          </p:cNvCxnSpPr>
          <p:nvPr/>
        </p:nvCxnSpPr>
        <p:spPr>
          <a:xfrm flipV="1">
            <a:off x="2453696" y="2821708"/>
            <a:ext cx="6852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129933" y="2498543"/>
            <a:ext cx="170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 – Vacant</a:t>
            </a:r>
          </a:p>
          <a:p>
            <a:r>
              <a:rPr lang="en-US" dirty="0" smtClean="0"/>
              <a:t>1 - Occupied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6" idx="0"/>
            <a:endCxn id="9" idx="1"/>
          </p:cNvCxnSpPr>
          <p:nvPr/>
        </p:nvCxnSpPr>
        <p:spPr>
          <a:xfrm>
            <a:off x="4444710" y="2821708"/>
            <a:ext cx="6852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29696" y="1633743"/>
            <a:ext cx="3710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Train Binary model M1 </a:t>
            </a:r>
            <a:endParaRPr lang="en-US" dirty="0"/>
          </a:p>
        </p:txBody>
      </p:sp>
      <p:sp>
        <p:nvSpPr>
          <p:cNvPr id="14" name="Trapezoid 13"/>
          <p:cNvSpPr/>
          <p:nvPr/>
        </p:nvSpPr>
        <p:spPr>
          <a:xfrm rot="5400000">
            <a:off x="4124611" y="4343746"/>
            <a:ext cx="1371600" cy="1305791"/>
          </a:xfrm>
          <a:prstGeom prst="trapezoi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Slide M1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366074" y="4990290"/>
            <a:ext cx="7914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7" idx="0"/>
          </p:cNvCxnSpPr>
          <p:nvPr/>
        </p:nvCxnSpPr>
        <p:spPr>
          <a:xfrm flipV="1">
            <a:off x="5463307" y="4990289"/>
            <a:ext cx="579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29695" y="3878785"/>
            <a:ext cx="3710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2. Apply m1 on whole image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85" y="4310841"/>
            <a:ext cx="2430888" cy="137892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311" y="4304488"/>
            <a:ext cx="2492479" cy="137160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5980833" y="5758674"/>
            <a:ext cx="2965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Generates mask </a:t>
            </a:r>
            <a:r>
              <a:rPr lang="en-US" smtClean="0"/>
              <a:t>(hopefully)</a:t>
            </a:r>
            <a:endParaRPr lang="en-US" dirty="0"/>
          </a:p>
        </p:txBody>
      </p:sp>
      <p:cxnSp>
        <p:nvCxnSpPr>
          <p:cNvPr id="28" name="Straight Arrow Connector 27"/>
          <p:cNvCxnSpPr>
            <a:stCxn id="25" idx="3"/>
          </p:cNvCxnSpPr>
          <p:nvPr/>
        </p:nvCxnSpPr>
        <p:spPr>
          <a:xfrm flipV="1">
            <a:off x="8534790" y="4990288"/>
            <a:ext cx="596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9131474" y="4310841"/>
            <a:ext cx="1903956" cy="12507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Magic count function</a:t>
            </a:r>
            <a:endParaRPr lang="en-US" dirty="0"/>
          </a:p>
        </p:txBody>
      </p:sp>
      <p:cxnSp>
        <p:nvCxnSpPr>
          <p:cNvPr id="31" name="Straight Arrow Connector 30"/>
          <p:cNvCxnSpPr>
            <a:stCxn id="29" idx="2"/>
          </p:cNvCxnSpPr>
          <p:nvPr/>
        </p:nvCxnSpPr>
        <p:spPr>
          <a:xfrm>
            <a:off x="10083452" y="5561556"/>
            <a:ext cx="0" cy="381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9245948" y="5943340"/>
            <a:ext cx="170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Occupied Count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5980833" y="3658157"/>
            <a:ext cx="2531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Conv layer with </a:t>
            </a:r>
            <a:r>
              <a:rPr lang="en-US" smtClean="0"/>
              <a:t>sigmoid </a:t>
            </a:r>
          </a:p>
          <a:p>
            <a:r>
              <a:rPr lang="en-US" dirty="0" smtClean="0"/>
              <a:t>to mimic mask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910662" y="989853"/>
            <a:ext cx="5849196" cy="1200329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Trained with binary cross entropy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Labels are balanced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Achieves 99% accuracy on test set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Image augmentation with rotations as rand(0, 8) * 45 </a:t>
            </a:r>
            <a:r>
              <a:rPr lang="en-US" dirty="0" err="1" smtClean="0"/>
              <a:t>deg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352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Magic count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841" y="1925271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Count Layer: Sum over w, h of Sigmoid 1 filter Conv activations.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Mask refinement via 2 Conv layers followed by Sigmoid Conv layer for final sharpened mask.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MLPs – We </a:t>
            </a:r>
            <a:r>
              <a:rPr lang="en-US" dirty="0" err="1" smtClean="0"/>
              <a:t>didn</a:t>
            </a:r>
            <a:r>
              <a:rPr lang="uk-UA" dirty="0" smtClean="0"/>
              <a:t>’</a:t>
            </a:r>
            <a:r>
              <a:rPr lang="en-US" dirty="0" smtClean="0"/>
              <a:t>t try this since mask has a spatial behavior.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618" y="3515348"/>
            <a:ext cx="2492479" cy="137160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869688" y="3637477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620364" y="3637477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cxnSp>
        <p:nvCxnSpPr>
          <p:cNvPr id="8" name="Straight Arrow Connector 7"/>
          <p:cNvCxnSpPr>
            <a:endCxn id="5" idx="1"/>
          </p:cNvCxnSpPr>
          <p:nvPr/>
        </p:nvCxnSpPr>
        <p:spPr>
          <a:xfrm>
            <a:off x="4351097" y="4201148"/>
            <a:ext cx="518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3"/>
            <a:endCxn id="6" idx="1"/>
          </p:cNvCxnSpPr>
          <p:nvPr/>
        </p:nvCxnSpPr>
        <p:spPr>
          <a:xfrm>
            <a:off x="6172395" y="4201148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371040" y="3445788"/>
            <a:ext cx="1550962" cy="15107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r>
              <a:rPr lang="en-US" dirty="0" smtClean="0"/>
              <a:t>, 3 X 3</a:t>
            </a:r>
          </a:p>
          <a:p>
            <a:pPr algn="ctr"/>
            <a:r>
              <a:rPr lang="en-US" dirty="0" smtClean="0"/>
              <a:t>Conv</a:t>
            </a:r>
          </a:p>
          <a:p>
            <a:pPr algn="ctr"/>
            <a:r>
              <a:rPr lang="en-US" dirty="0" smtClean="0"/>
              <a:t>(Hopefully sharpened mask)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6" idx="3"/>
            <a:endCxn id="12" idx="1"/>
          </p:cNvCxnSpPr>
          <p:nvPr/>
        </p:nvCxnSpPr>
        <p:spPr>
          <a:xfrm>
            <a:off x="7923071" y="4201148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4992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Model2 - Learn everything end-end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</a:t>
            </a:r>
            <a:r>
              <a:rPr lang="en-US" dirty="0" err="1" smtClean="0"/>
              <a:t>pretrained</a:t>
            </a:r>
            <a:r>
              <a:rPr lang="en-US" dirty="0" smtClean="0"/>
              <a:t> binary model</a:t>
            </a:r>
          </a:p>
          <a:p>
            <a:r>
              <a:rPr lang="en-US" dirty="0" smtClean="0"/>
              <a:t>Hopefully the network structure encourages Sigmoid Conv label prior to count layer to act as car mask detector – We are injecting domain knowledge into network architecture.</a:t>
            </a:r>
          </a:p>
          <a:p>
            <a:endParaRPr lang="en-US" dirty="0"/>
          </a:p>
        </p:txBody>
      </p:sp>
      <p:sp>
        <p:nvSpPr>
          <p:cNvPr id="4" name="Trapezoid 3"/>
          <p:cNvSpPr/>
          <p:nvPr/>
        </p:nvSpPr>
        <p:spPr>
          <a:xfrm rot="5400000">
            <a:off x="4124611" y="4343746"/>
            <a:ext cx="1371600" cy="1305791"/>
          </a:xfrm>
          <a:prstGeom prst="trapezoi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CNN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366074" y="4990290"/>
            <a:ext cx="7914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5463307" y="4990289"/>
            <a:ext cx="579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85" y="4310841"/>
            <a:ext cx="2430888" cy="13789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311" y="4304488"/>
            <a:ext cx="2492479" cy="137160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980833" y="5758674"/>
            <a:ext cx="2965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Generates mask </a:t>
            </a:r>
            <a:r>
              <a:rPr lang="en-US" smtClean="0"/>
              <a:t>(hopefully)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8534790" y="4990288"/>
            <a:ext cx="596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9131474" y="4310841"/>
            <a:ext cx="1903956" cy="12507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Magic </a:t>
            </a:r>
            <a:r>
              <a:rPr lang="en-US" smtClean="0"/>
              <a:t>count function</a:t>
            </a:r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0083452" y="5561556"/>
            <a:ext cx="0" cy="381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245948" y="5943340"/>
            <a:ext cx="170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Occupied Count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980833" y="3646587"/>
            <a:ext cx="343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Conv layer with 1 filter and </a:t>
            </a:r>
            <a:r>
              <a:rPr lang="en-US" smtClean="0"/>
              <a:t>sigmoid activation</a:t>
            </a:r>
            <a:endParaRPr lang="en-US" dirty="0" smtClean="0"/>
          </a:p>
          <a:p>
            <a:r>
              <a:rPr lang="en-US" dirty="0" smtClean="0"/>
              <a:t>to mimic 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279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626</Words>
  <Application>Microsoft Macintosh PowerPoint</Application>
  <PresentationFormat>Widescreen</PresentationFormat>
  <Paragraphs>130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 Theme</vt:lpstr>
      <vt:lpstr>Park &amp;&amp; Find</vt:lpstr>
      <vt:lpstr>Problem</vt:lpstr>
      <vt:lpstr>Vision</vt:lpstr>
      <vt:lpstr>Dataset</vt:lpstr>
      <vt:lpstr>Data Statistics</vt:lpstr>
      <vt:lpstr>Goal</vt:lpstr>
      <vt:lpstr>Model1</vt:lpstr>
      <vt:lpstr>Magic count function</vt:lpstr>
      <vt:lpstr>Model2 - Learn everything end-end</vt:lpstr>
      <vt:lpstr>Results</vt:lpstr>
      <vt:lpstr>Does end-end model learn bounding boxes?</vt:lpstr>
      <vt:lpstr>Bloopers</vt:lpstr>
      <vt:lpstr>If we had more time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 and find</dc:title>
  <dc:creator>Microsoft Office User</dc:creator>
  <cp:lastModifiedBy>Microsoft Office User</cp:lastModifiedBy>
  <cp:revision>38</cp:revision>
  <dcterms:created xsi:type="dcterms:W3CDTF">2017-10-07T20:21:19Z</dcterms:created>
  <dcterms:modified xsi:type="dcterms:W3CDTF">2017-10-07T23:18:02Z</dcterms:modified>
</cp:coreProperties>
</file>

<file path=docProps/thumbnail.jpeg>
</file>